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96" r:id="rId3"/>
    <p:sldId id="341" r:id="rId4"/>
    <p:sldId id="334" r:id="rId5"/>
    <p:sldId id="299" r:id="rId6"/>
    <p:sldId id="307" r:id="rId7"/>
    <p:sldId id="306" r:id="rId8"/>
    <p:sldId id="354" r:id="rId9"/>
    <p:sldId id="346" r:id="rId10"/>
    <p:sldId id="361" r:id="rId11"/>
    <p:sldId id="362" r:id="rId12"/>
    <p:sldId id="328" r:id="rId13"/>
    <p:sldId id="33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3A3F1FE1-11CB-4D99-A8B8-8EB330FF3350}">
          <p14:sldIdLst>
            <p14:sldId id="256"/>
            <p14:sldId id="296"/>
            <p14:sldId id="341"/>
            <p14:sldId id="334"/>
            <p14:sldId id="299"/>
            <p14:sldId id="307"/>
            <p14:sldId id="306"/>
            <p14:sldId id="354"/>
            <p14:sldId id="346"/>
            <p14:sldId id="361"/>
            <p14:sldId id="362"/>
            <p14:sldId id="328"/>
            <p14:sldId id="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2BB"/>
    <a:srgbClr val="FF3300"/>
    <a:srgbClr val="00CC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94837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07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585975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390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00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316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230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073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527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16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79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56BAB8BF-E016-46D6-AFFA-7648D4F9AE36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60A50BCC-49F4-499E-A1C0-21884483442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5530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717032"/>
            <a:ext cx="1551817" cy="11565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68036" y="980728"/>
            <a:ext cx="7444274" cy="1800200"/>
          </a:xfrm>
        </p:spPr>
        <p:txBody>
          <a:bodyPr>
            <a:normAutofit/>
          </a:bodyPr>
          <a:lstStyle/>
          <a:p>
            <a:r>
              <a:rPr lang="zh-TW" altLang="en-US" sz="8000" b="1" dirty="0">
                <a:solidFill>
                  <a:srgbClr val="0512BB"/>
                </a:solidFill>
                <a:latin typeface="清松手寫體2" panose="00000500000000000000" pitchFamily="2" charset="-120"/>
                <a:ea typeface="清松手寫體2" panose="00000500000000000000" pitchFamily="2" charset="-120"/>
              </a:rPr>
              <a:t>教務處業務報告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57808" y="3140968"/>
            <a:ext cx="8278688" cy="1584176"/>
          </a:xfrm>
        </p:spPr>
        <p:txBody>
          <a:bodyPr/>
          <a:lstStyle/>
          <a:p>
            <a:endParaRPr lang="en-US" altLang="zh-TW" dirty="0"/>
          </a:p>
          <a:p>
            <a:r>
              <a:rPr lang="zh-TW" altLang="en-US" sz="40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教務主任 吳思樺</a:t>
            </a:r>
          </a:p>
        </p:txBody>
      </p:sp>
    </p:spTree>
    <p:extLst>
      <p:ext uri="{BB962C8B-B14F-4D97-AF65-F5344CB8AC3E}">
        <p14:creationId xmlns:p14="http://schemas.microsoft.com/office/powerpoint/2010/main" val="1644368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D545F3AB-A4DC-46C4-8686-2795D5BB5F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3" b="15359"/>
          <a:stretch/>
        </p:blipFill>
        <p:spPr>
          <a:xfrm>
            <a:off x="899592" y="1681550"/>
            <a:ext cx="7200800" cy="412371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BA85AAE-73DB-44BA-9151-10F40C0129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6064"/>
          <a:stretch/>
        </p:blipFill>
        <p:spPr>
          <a:xfrm>
            <a:off x="1988726" y="194257"/>
            <a:ext cx="7056784" cy="11602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64841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493E08-D334-4AD1-934A-EA1F32247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188640"/>
            <a:ext cx="6377940" cy="1293028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0512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教務處工作職掌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9FB98E-071E-4154-BDBE-88D126EDE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481668"/>
            <a:ext cx="8730168" cy="4781972"/>
          </a:xfrm>
        </p:spPr>
        <p:txBody>
          <a:bodyPr>
            <a:normAutofit fontScale="92500"/>
          </a:bodyPr>
          <a:lstStyle/>
          <a:p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教學事務規劃、執行、檢核</a:t>
            </a:r>
            <a:endParaRPr lang="en-US" altLang="zh-TW" sz="4400" b="1" dirty="0">
              <a:latin typeface="清松手寫體2" panose="00000500000000000000" pitchFamily="2" charset="-120"/>
              <a:ea typeface="清松手寫體2" panose="00000500000000000000" pitchFamily="2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  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(</a:t>
            </a:r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課程計畫、級課務編配、評量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…)</a:t>
            </a:r>
          </a:p>
          <a:p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雙語、本土語、各類主題教學計畫</a:t>
            </a:r>
            <a:endParaRPr lang="en-US" altLang="zh-TW" sz="4400" b="1" dirty="0">
              <a:latin typeface="清松手寫體2" panose="00000500000000000000" pitchFamily="2" charset="-120"/>
              <a:ea typeface="清松手寫體2" panose="00000500000000000000" pitchFamily="2" charset="-120"/>
            </a:endParaRPr>
          </a:p>
          <a:p>
            <a:pPr marL="0" indent="0">
              <a:buNone/>
            </a:pPr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  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(</a:t>
            </a:r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閱讀、資訊科技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…)</a:t>
            </a:r>
          </a:p>
          <a:p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學習扶助計畫與推展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…</a:t>
            </a:r>
          </a:p>
          <a:p>
            <a:r>
              <a:rPr lang="zh-TW" altLang="en-US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特殊教育行政</a:t>
            </a:r>
            <a:r>
              <a:rPr lang="en-US" altLang="zh-TW" sz="4400" b="1" dirty="0">
                <a:latin typeface="清松手寫體2" panose="00000500000000000000" pitchFamily="2" charset="-120"/>
                <a:ea typeface="清松手寫體2" panose="00000500000000000000" pitchFamily="2" charset="-120"/>
              </a:rPr>
              <a:t>…</a:t>
            </a:r>
          </a:p>
          <a:p>
            <a:pPr marL="0" indent="0">
              <a:buNone/>
            </a:pP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6141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4DBFBA9B-8AF9-49CA-B660-C58C523F0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80" y="404664"/>
            <a:ext cx="7901040" cy="1172980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閱讀教育</a:t>
            </a:r>
            <a:r>
              <a:rPr lang="en-US" altLang="zh-TW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提供多元閱讀環境</a:t>
            </a:r>
            <a:endParaRPr lang="zh-TW" altLang="en-US" sz="4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3EBD3C6C-0D25-47CA-AA61-5596632D5539}"/>
              </a:ext>
            </a:extLst>
          </p:cNvPr>
          <p:cNvSpPr txBox="1">
            <a:spLocks/>
          </p:cNvSpPr>
          <p:nvPr/>
        </p:nvSpPr>
        <p:spPr>
          <a:xfrm>
            <a:off x="621480" y="1694806"/>
            <a:ext cx="288032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共讀圖書角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B75FB2A0-4C13-4775-888E-D7BA77E3EAE3}"/>
              </a:ext>
            </a:extLst>
          </p:cNvPr>
          <p:cNvSpPr txBox="1">
            <a:spLocks/>
          </p:cNvSpPr>
          <p:nvPr/>
        </p:nvSpPr>
        <p:spPr>
          <a:xfrm>
            <a:off x="4716016" y="1694806"/>
            <a:ext cx="2515049" cy="60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班級圖書角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C651221-4D3E-4636-B3EC-4B105BE27110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479" y="2300876"/>
            <a:ext cx="4094537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6652ECE-B123-4FA5-8D6C-35575D4B3024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5" b="10593"/>
          <a:stretch/>
        </p:blipFill>
        <p:spPr>
          <a:xfrm>
            <a:off x="4880156" y="2420888"/>
            <a:ext cx="394348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6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0433615-FE53-425F-A000-83BB8F70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75658"/>
            <a:ext cx="4845224" cy="1143000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rgbClr val="0512B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多元教學模組</a:t>
            </a: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5EC468B-70B3-4816-97FE-71C0EA23C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86610"/>
          </a:xfrm>
        </p:spPr>
        <p:txBody>
          <a:bodyPr/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班班有大屏，生生用平板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本校獲配發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台平板供學生學習使用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0E4EAFD-14FA-4268-97E3-0837555B98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8"/>
          <a:stretch/>
        </p:blipFill>
        <p:spPr>
          <a:xfrm>
            <a:off x="704256" y="2365917"/>
            <a:ext cx="7848872" cy="428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6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610C2FA6-26C2-4467-8FF4-09F911F7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41" y="659688"/>
            <a:ext cx="3624436" cy="1293028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書法課程</a:t>
            </a: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EB4B0EB9-8472-4B76-95F2-69675A9F5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976" y="160020"/>
            <a:ext cx="7955280" cy="4069080"/>
          </a:xfrm>
        </p:spPr>
        <p:txBody>
          <a:bodyPr/>
          <a:lstStyle/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六年級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每學期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節。</a:t>
            </a:r>
          </a:p>
          <a:p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ECDA589-4178-4013-8953-38443789A5A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" t="6796" b="3729"/>
          <a:stretch/>
        </p:blipFill>
        <p:spPr bwMode="auto">
          <a:xfrm rot="10800000">
            <a:off x="650651" y="1815470"/>
            <a:ext cx="4406974" cy="3268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DA014AD-F8AB-43FB-8C03-C88AD6C1FDD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8" r="9465" b="15866"/>
          <a:stretch/>
        </p:blipFill>
        <p:spPr bwMode="auto">
          <a:xfrm>
            <a:off x="4086377" y="3608166"/>
            <a:ext cx="4806104" cy="3089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275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11DF93D3-A4E8-4CF7-ADFC-FECAF38E9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28039"/>
            <a:ext cx="8229600" cy="1143000"/>
          </a:xfrm>
        </p:spPr>
        <p:txBody>
          <a:bodyPr>
            <a:noAutofit/>
          </a:bodyPr>
          <a:lstStyle/>
          <a:p>
            <a:r>
              <a:rPr lang="zh-TW" altLang="en-US" sz="8000" b="1" dirty="0">
                <a:solidFill>
                  <a:srgbClr val="FF3300"/>
                </a:solidFill>
                <a:latin typeface="清松手寫體3p" panose="00000500000000000000" pitchFamily="2" charset="-120"/>
                <a:ea typeface="清松手寫體3p" panose="00000500000000000000" pitchFamily="2" charset="-120"/>
              </a:rPr>
              <a:t>雙</a:t>
            </a:r>
            <a:r>
              <a:rPr lang="zh-TW" altLang="en-US" sz="8000" b="1" dirty="0">
                <a:solidFill>
                  <a:srgbClr val="0512BB"/>
                </a:solidFill>
                <a:latin typeface="清松手寫體3p" panose="00000500000000000000" pitchFamily="2" charset="-120"/>
                <a:ea typeface="清松手寫體3p" panose="00000500000000000000" pitchFamily="2" charset="-120"/>
              </a:rPr>
              <a:t>語</a:t>
            </a:r>
            <a:r>
              <a:rPr lang="zh-TW" altLang="en-US" sz="8000" b="1" dirty="0">
                <a:solidFill>
                  <a:srgbClr val="00CC00"/>
                </a:solidFill>
                <a:latin typeface="清松手寫體3p" panose="00000500000000000000" pitchFamily="2" charset="-120"/>
                <a:ea typeface="清松手寫體3p" panose="00000500000000000000" pitchFamily="2" charset="-120"/>
              </a:rPr>
              <a:t>教</a:t>
            </a:r>
            <a:r>
              <a:rPr lang="zh-TW" altLang="en-US" sz="8000" b="1" dirty="0">
                <a:solidFill>
                  <a:srgbClr val="CC00CC"/>
                </a:solidFill>
                <a:latin typeface="清松手寫體3p" panose="00000500000000000000" pitchFamily="2" charset="-120"/>
                <a:ea typeface="清松手寫體3p" panose="00000500000000000000" pitchFamily="2" charset="-120"/>
              </a:rPr>
              <a:t>學</a:t>
            </a:r>
            <a:endParaRPr lang="zh-TW" altLang="en-US" sz="8000" dirty="0">
              <a:latin typeface="清松手寫體3p" panose="00000500000000000000" pitchFamily="2" charset="-120"/>
              <a:ea typeface="清松手寫體3p" panose="00000500000000000000" pitchFamily="2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2DAC525-9930-46E5-9106-908C73E0B5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72"/>
          <a:stretch/>
        </p:blipFill>
        <p:spPr>
          <a:xfrm>
            <a:off x="4139952" y="228039"/>
            <a:ext cx="4179466" cy="1462472"/>
          </a:xfrm>
          <a:prstGeom prst="rect">
            <a:avLst/>
          </a:prstGeom>
        </p:spPr>
      </p:pic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F4FB6D75-622F-6F6A-1E81-634734519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83" y="1913841"/>
            <a:ext cx="5115569" cy="4425750"/>
          </a:xfrm>
        </p:spPr>
      </p:pic>
    </p:spTree>
    <p:extLst>
      <p:ext uri="{BB962C8B-B14F-4D97-AF65-F5344CB8AC3E}">
        <p14:creationId xmlns:p14="http://schemas.microsoft.com/office/powerpoint/2010/main" val="2157306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B5F708-4319-4A41-82BC-BBC213AC2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0"/>
            <a:ext cx="6377940" cy="1293028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本土語教育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走讀高雄活動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ED6B5A1-2D6F-4F83-BA4E-A92DB7240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52736"/>
            <a:ext cx="7524328" cy="564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3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4D6F3D-2974-4D79-8999-57C82FDA5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832" y="188640"/>
            <a:ext cx="5801876" cy="1293028"/>
          </a:xfrm>
        </p:spPr>
        <p:txBody>
          <a:bodyPr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多元活動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科技教育體驗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163D5B1-6B62-4FC3-A340-060811996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768"/>
            <a:ext cx="8172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8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467DDD-8DE4-4440-A98E-4BEC571C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764373"/>
            <a:ext cx="8154104" cy="1293028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打開大門，讓世界進來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3B68892-C154-4F8D-8484-DFEDC09E7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2286000"/>
            <a:ext cx="5372100" cy="3581400"/>
          </a:xfrm>
        </p:spPr>
      </p:pic>
    </p:spTree>
    <p:extLst>
      <p:ext uri="{BB962C8B-B14F-4D97-AF65-F5344CB8AC3E}">
        <p14:creationId xmlns:p14="http://schemas.microsoft.com/office/powerpoint/2010/main" val="3552460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8D5684-F274-4E94-A433-8264684DC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9D81993-6795-4579-8677-C96B7BEE1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85292"/>
            <a:ext cx="8496944" cy="6372708"/>
          </a:xfrm>
        </p:spPr>
      </p:pic>
    </p:spTree>
    <p:extLst>
      <p:ext uri="{BB962C8B-B14F-4D97-AF65-F5344CB8AC3E}">
        <p14:creationId xmlns:p14="http://schemas.microsoft.com/office/powerpoint/2010/main" val="287241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6A1A61E-38CA-4ED1-B16B-7FAAC486B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332656"/>
            <a:ext cx="7272808" cy="3096344"/>
          </a:xfrm>
        </p:spPr>
        <p:txBody>
          <a:bodyPr>
            <a:normAutofit/>
          </a:bodyPr>
          <a:lstStyle/>
          <a:p>
            <a:pPr marL="109728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6000" b="1" dirty="0">
                <a:solidFill>
                  <a:srgbClr val="FF0000"/>
                </a:solidFill>
                <a:latin typeface="清松手寫體5" pitchFamily="2" charset="-120"/>
                <a:ea typeface="清松手寫體5" pitchFamily="2" charset="-120"/>
              </a:rPr>
              <a:t>感謝您</a:t>
            </a:r>
            <a:r>
              <a:rPr lang="zh-TW" altLang="en-US" sz="6000" b="1" dirty="0">
                <a:latin typeface="清松手寫體5" pitchFamily="2" charset="-120"/>
                <a:ea typeface="清松手寫體5" pitchFamily="2" charset="-120"/>
              </a:rPr>
              <a:t>選擇</a:t>
            </a:r>
            <a:r>
              <a:rPr lang="zh-TW" altLang="en-US" sz="6000" b="1" dirty="0">
                <a:solidFill>
                  <a:srgbClr val="0512BB"/>
                </a:solidFill>
                <a:latin typeface="清松手寫體5" pitchFamily="2" charset="-120"/>
                <a:ea typeface="清松手寫體5" pitchFamily="2" charset="-120"/>
              </a:rPr>
              <a:t>甲圍國小</a:t>
            </a:r>
            <a:endParaRPr lang="en-US" altLang="zh-TW" sz="6000" b="1" dirty="0">
              <a:solidFill>
                <a:srgbClr val="0512BB"/>
              </a:solidFill>
              <a:latin typeface="清松手寫體5" pitchFamily="2" charset="-120"/>
              <a:ea typeface="清松手寫體5" pitchFamily="2" charset="-120"/>
            </a:endParaRPr>
          </a:p>
          <a:p>
            <a:pPr marL="109728" indent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6000" b="1" dirty="0">
                <a:latin typeface="清松手寫體5" pitchFamily="2" charset="-120"/>
                <a:ea typeface="清松手寫體5" pitchFamily="2" charset="-120"/>
              </a:rPr>
              <a:t>一起努力</a:t>
            </a:r>
            <a:r>
              <a:rPr lang="zh-TW" altLang="en-US" sz="6000" b="1" dirty="0">
                <a:solidFill>
                  <a:srgbClr val="0512BB"/>
                </a:solidFill>
                <a:latin typeface="清松手寫體5" pitchFamily="2" charset="-120"/>
                <a:ea typeface="清松手寫體5" pitchFamily="2" charset="-120"/>
              </a:rPr>
              <a:t>讓孩子</a:t>
            </a:r>
            <a:r>
              <a:rPr lang="zh-TW" altLang="en-US" sz="6000" b="1" dirty="0">
                <a:solidFill>
                  <a:srgbClr val="FF0000"/>
                </a:solidFill>
                <a:latin typeface="清松手寫體5" pitchFamily="2" charset="-120"/>
                <a:ea typeface="清松手寫體5" pitchFamily="2" charset="-120"/>
              </a:rPr>
              <a:t>更好</a:t>
            </a:r>
            <a:endParaRPr lang="en-US" altLang="zh-TW" sz="6000" b="1" dirty="0">
              <a:solidFill>
                <a:srgbClr val="FF0000"/>
              </a:solidFill>
              <a:latin typeface="清松手寫體5" pitchFamily="2" charset="-120"/>
              <a:ea typeface="清松手寫體5" pitchFamily="2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F696E97-8234-4D15-8A20-EBF14C84D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546177"/>
            <a:ext cx="5904656" cy="3741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0084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0201B2A7-2E4F-44F1-A48B-2B7E381A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6672"/>
            <a:ext cx="8291264" cy="553061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72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教務處</a:t>
            </a:r>
            <a:endParaRPr lang="en-US" altLang="zh-TW" sz="7200" b="1" dirty="0">
              <a:latin typeface="清松手寫體8p" panose="00000500000000000000" pitchFamily="2" charset="-120"/>
              <a:ea typeface="清松手寫體8p" panose="00000500000000000000" pitchFamily="2" charset="-120"/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教務主任 吳思樺</a:t>
            </a:r>
            <a:endParaRPr lang="en-US" altLang="zh-TW" sz="4400" b="1" dirty="0">
              <a:latin typeface="清松手寫體8p" panose="00000500000000000000" pitchFamily="2" charset="-120"/>
              <a:ea typeface="清松手寫體8p" panose="00000500000000000000" pitchFamily="2" charset="-120"/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教學組長 洪菩謙</a:t>
            </a:r>
            <a:endParaRPr lang="en-US" altLang="zh-TW" sz="4400" b="1" dirty="0">
              <a:latin typeface="清松手寫體8p" panose="00000500000000000000" pitchFamily="2" charset="-120"/>
              <a:ea typeface="清松手寫體8p" panose="00000500000000000000" pitchFamily="2" charset="-120"/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zh-TW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6113647#220</a:t>
            </a:r>
            <a:r>
              <a:rPr lang="zh-TW" altLang="en-US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、</a:t>
            </a:r>
            <a:r>
              <a:rPr lang="en-US" altLang="zh-TW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221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zh-TW" altLang="en-US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甲圍國小</a:t>
            </a:r>
            <a:r>
              <a:rPr lang="en-US" altLang="zh-TW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-</a:t>
            </a:r>
            <a:r>
              <a:rPr lang="zh-TW" altLang="en-US" sz="4400" b="1" dirty="0">
                <a:latin typeface="清松手寫體8p" panose="00000500000000000000" pitchFamily="2" charset="-120"/>
                <a:ea typeface="清松手寫體8p" panose="00000500000000000000" pitchFamily="2" charset="-120"/>
              </a:rPr>
              <a:t>歡迎您的加入</a:t>
            </a:r>
            <a:endParaRPr lang="zh-TW" altLang="en-US" sz="4000" b="1" dirty="0">
              <a:latin typeface="清松手寫體8p" panose="00000500000000000000" pitchFamily="2" charset="-120"/>
              <a:ea typeface="清松手寫體8p" panose="00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8157658"/>
      </p:ext>
    </p:extLst>
  </p:cSld>
  <p:clrMapOvr>
    <a:masterClrMapping/>
  </p:clrMapOvr>
</p:sld>
</file>

<file path=ppt/theme/theme1.xml><?xml version="1.0" encoding="utf-8"?>
<a:theme xmlns:a="http://schemas.openxmlformats.org/drawingml/2006/main" name="裁剪">
  <a:themeElements>
    <a:clrScheme name="裁剪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裁剪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裁剪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TM10001105[[fn=裁剪]]</Template>
  <TotalTime>1472</TotalTime>
  <Words>158</Words>
  <Application>Microsoft Office PowerPoint</Application>
  <PresentationFormat>如螢幕大小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清松手寫體2</vt:lpstr>
      <vt:lpstr>清松手寫體3p</vt:lpstr>
      <vt:lpstr>清松手寫體5</vt:lpstr>
      <vt:lpstr>清松手寫體8p</vt:lpstr>
      <vt:lpstr>微軟正黑體</vt:lpstr>
      <vt:lpstr>標楷體</vt:lpstr>
      <vt:lpstr>Franklin Gothic Book</vt:lpstr>
      <vt:lpstr>裁剪</vt:lpstr>
      <vt:lpstr>教務處業務報告</vt:lpstr>
      <vt:lpstr>PowerPoint 簡報</vt:lpstr>
      <vt:lpstr>教務處工作職掌</vt:lpstr>
      <vt:lpstr>閱讀教育-提供多元閱讀環境</vt:lpstr>
      <vt:lpstr>多元教學模組</vt:lpstr>
      <vt:lpstr>書法課程</vt:lpstr>
      <vt:lpstr>雙語教學</vt:lpstr>
      <vt:lpstr>本土語教育-走讀高雄活動</vt:lpstr>
      <vt:lpstr>多元活動-科技教育體驗</vt:lpstr>
      <vt:lpstr>打開大門，讓世界進來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雲端科融入教育現場之應用</dc:title>
  <dc:creator>Elvis</dc:creator>
  <cp:lastModifiedBy>jwpdaa</cp:lastModifiedBy>
  <cp:revision>76</cp:revision>
  <dcterms:created xsi:type="dcterms:W3CDTF">2018-03-25T05:06:21Z</dcterms:created>
  <dcterms:modified xsi:type="dcterms:W3CDTF">2026-09-01T03:58:50Z</dcterms:modified>
</cp:coreProperties>
</file>